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handoutMasterIdLst>
    <p:handoutMasterId r:id="rId7"/>
  </p:handoutMasterIdLst>
  <p:sldIdLst>
    <p:sldId id="256" r:id="rId2"/>
    <p:sldId id="257" r:id="rId3"/>
    <p:sldId id="260" r:id="rId4"/>
    <p:sldId id="261" r:id="rId5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EC20E35-A176-4012-BC5E-935CFFF8708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599" autoAdjust="0"/>
  </p:normalViewPr>
  <p:slideViewPr>
    <p:cSldViewPr>
      <p:cViewPr varScale="1">
        <p:scale>
          <a:sx n="69" d="100"/>
          <a:sy n="69" d="100"/>
        </p:scale>
        <p:origin x="51" y="513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52" d="100"/>
          <a:sy n="52" d="100"/>
        </p:scale>
        <p:origin x="2664" y="3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4AA43A-3F76-4A13-9CD6-36134EB429E3}" type="datetimeFigureOut">
              <a:rPr lang="en-US"/>
              <a:t>5/8/2019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50423A-8BCE-448E-A97B-03A88B2B12C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1395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674A4F-2B7A-4ECB-A400-260B2FFC03C1}" type="datetimeFigureOut">
              <a:rPr lang="en-US"/>
              <a:t>5/8/2019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F2A70B-78F2-4DCF-B53B-C990D2FAFB8A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11570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2413" y="1905000"/>
            <a:ext cx="9144000" cy="2667000"/>
          </a:xfrm>
        </p:spPr>
        <p:txBody>
          <a:bodyPr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256" name="line" descr="Line graphic"/>
          <p:cNvGrpSpPr/>
          <p:nvPr/>
        </p:nvGrpSpPr>
        <p:grpSpPr bwMode="invGray">
          <a:xfrm>
            <a:off x="1584896" y="4724400"/>
            <a:ext cx="8631936" cy="64008"/>
            <a:chOff x="-4110038" y="2703513"/>
            <a:chExt cx="17394239" cy="160336"/>
          </a:xfrm>
          <a:solidFill>
            <a:schemeClr val="accent1"/>
          </a:solidFill>
        </p:grpSpPr>
        <p:sp>
          <p:nvSpPr>
            <p:cNvPr id="257" name="Freeform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8" name="Freeform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9" name="Freeform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0" name="Freeform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1" name="Freeform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2" name="Freeform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3" name="Freeform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4" name="Freeform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5" name="Freeform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6" name="Freeform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7" name="Freeform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8" name="Freeform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9" name="Freeform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0" name="Freeform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1" name="Freeform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2" name="Freeform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3" name="Freeform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4" name="Freeform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5" name="Freeform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6" name="Freeform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7" name="Freeform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8" name="Freeform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9" name="Freeform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0" name="Freeform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1" name="Freeform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2" name="Freeform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3" name="Freeform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4" name="Freeform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5" name="Freeform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6" name="Freeform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7" name="Freeform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8" name="Freeform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9" name="Freeform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0" name="Freeform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1" name="Freeform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2" name="Freeform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3" name="Freeform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4" name="Freeform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5" name="Freeform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6" name="Freeform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7" name="Freeform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8" name="Freeform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9" name="Freeform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0" name="Freeform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1" name="Freeform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2" name="Freeform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3" name="Freeform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4" name="Freeform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5" name="Freeform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6" name="Freeform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7" name="Freeform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8" name="Freeform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9" name="Freeform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0" name="Freeform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1" name="Freeform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2" name="Freeform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3" name="Freeform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4" name="Freeform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5" name="Freeform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6" name="Freeform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7" name="Freeform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8" name="Freeform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9" name="Freeform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0" name="Freeform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1" name="Freeform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2" name="Freeform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3" name="Freeform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4" name="Freeform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5" name="Freeform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6" name="Freeform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7" name="Freeform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8" name="Freeform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9" name="Freeform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0" name="Freeform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1" name="Freeform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2" name="Freeform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3" name="Freeform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4" name="Freeform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5" name="Freeform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6" name="Freeform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7" name="Freeform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8" name="Freeform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9" name="Freeform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0" name="Freeform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1" name="Freeform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2" name="Freeform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3" name="Freeform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4" name="Freeform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5" name="Freeform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6" name="Freeform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7" name="Freeform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8" name="Freeform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9" name="Freeform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0" name="Freeform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1" name="Freeform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2" name="Freeform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3" name="Freeform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4" name="Freeform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5" name="Freeform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6" name="Freeform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7" name="Freeform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8" name="Freeform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9" name="Freeform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0" name="Freeform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1" name="Freeform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2" name="Freeform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3" name="Freeform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4" name="Freeform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5" name="Freeform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6" name="Freeform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7" name="Freeform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8" name="Freeform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9" name="Freeform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0" name="Freeform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1" name="Freeform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2" name="Freeform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3" name="Freeform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4" name="Freeform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5" name="Freeform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6" name="Freeform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7" name="Freeform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8" name="Freeform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9" name="Freeform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3" y="5105400"/>
            <a:ext cx="9143999" cy="10668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7435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67" name="line" descr="Line graphic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68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548640">
              <a:defRPr/>
            </a:lvl2pPr>
            <a:lvl3pPr marL="777240">
              <a:defRPr/>
            </a:lvl3pPr>
            <a:lvl4pPr marL="1005840">
              <a:defRPr/>
            </a:lvl4pPr>
            <a:lvl5pPr marL="1234440">
              <a:defRPr/>
            </a:lvl5pPr>
            <a:lvl6pPr marL="1463040">
              <a:defRPr baseline="0"/>
            </a:lvl6pPr>
            <a:lvl7pPr marL="1691640">
              <a:defRPr baseline="0"/>
            </a:lvl7pPr>
            <a:lvl8pPr marL="1920240">
              <a:defRPr baseline="0"/>
            </a:lvl8pPr>
            <a:lvl9pPr marL="2148840"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5/8/2019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1447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1905000"/>
            <a:ext cx="9144000" cy="2667000"/>
          </a:xfrm>
        </p:spPr>
        <p:txBody>
          <a:bodyPr anchor="b">
            <a:noAutofit/>
          </a:bodyPr>
          <a:lstStyle>
            <a:lvl1pPr algn="l">
              <a:defRPr sz="44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255" name="line" descr="Line graphic"/>
          <p:cNvGrpSpPr/>
          <p:nvPr/>
        </p:nvGrpSpPr>
        <p:grpSpPr bwMode="invGray">
          <a:xfrm>
            <a:off x="1584896" y="4724400"/>
            <a:ext cx="8631936" cy="64008"/>
            <a:chOff x="-4110038" y="2703513"/>
            <a:chExt cx="17394239" cy="160336"/>
          </a:xfrm>
          <a:solidFill>
            <a:schemeClr val="accent1"/>
          </a:solidFill>
        </p:grpSpPr>
        <p:sp>
          <p:nvSpPr>
            <p:cNvPr id="256" name="Freeform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7" name="Freeform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8" name="Freeform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9" name="Freeform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0" name="Freeform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1" name="Freeform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2" name="Freeform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3" name="Freeform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4" name="Freeform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5" name="Freeform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6" name="Freeform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7" name="Freeform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8" name="Freeform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9" name="Freeform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0" name="Freeform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1" name="Freeform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2" name="Freeform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3" name="Freeform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4" name="Freeform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5" name="Freeform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6" name="Freeform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7" name="Freeform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8" name="Freeform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9" name="Freeform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0" name="Freeform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1" name="Freeform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2" name="Freeform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3" name="Freeform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4" name="Freeform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5" name="Freeform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6" name="Freeform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7" name="Freeform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8" name="Freeform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9" name="Freeform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0" name="Freeform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1" name="Freeform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2" name="Freeform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3" name="Freeform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4" name="Freeform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5" name="Freeform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6" name="Freeform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7" name="Freeform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8" name="Freeform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9" name="Freeform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0" name="Freeform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1" name="Freeform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2" name="Freeform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3" name="Freeform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4" name="Freeform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5" name="Freeform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6" name="Freeform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7" name="Freeform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8" name="Freeform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9" name="Freeform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0" name="Freeform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1" name="Freeform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2" name="Freeform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3" name="Freeform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4" name="Freeform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5" name="Freeform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6" name="Freeform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7" name="Freeform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8" name="Freeform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9" name="Freeform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0" name="Freeform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1" name="Freeform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2" name="Freeform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3" name="Freeform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4" name="Freeform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5" name="Freeform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6" name="Freeform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7" name="Freeform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8" name="Freeform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9" name="Freeform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0" name="Freeform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1" name="Freeform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2" name="Freeform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3" name="Freeform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4" name="Freeform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5" name="Freeform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6" name="Freeform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7" name="Freeform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8" name="Freeform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9" name="Freeform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0" name="Freeform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1" name="Freeform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2" name="Freeform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3" name="Freeform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4" name="Freeform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5" name="Freeform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6" name="Freeform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7" name="Freeform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8" name="Freeform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9" name="Freeform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0" name="Freeform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1" name="Freeform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2" name="Freeform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3" name="Freeform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4" name="Freeform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5" name="Freeform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6" name="Freeform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7" name="Freeform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8" name="Freeform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9" name="Freeform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0" name="Freeform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1" name="Freeform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2" name="Freeform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3" name="Freeform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4" name="Freeform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5" name="Freeform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6" name="Freeform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7" name="Freeform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8" name="Freeform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9" name="Freeform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0" name="Freeform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1" name="Freeform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2" name="Freeform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3" name="Freeform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4" name="Freeform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5" name="Freeform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6" name="Freeform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7" name="Freeform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8" name="Freeform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5102525"/>
            <a:ext cx="9143999" cy="1069675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5/8/2019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8797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58" name="line" descr="Line graphic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59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0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1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2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3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4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5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6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7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8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1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2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2413" y="1905000"/>
            <a:ext cx="4419599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815" y="1905000"/>
            <a:ext cx="4419598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5/8/2019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3294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60" name="line" descr="Line graphic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61" name="Freeform 16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2" name="Freeform 16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3" name="Freeform 16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4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5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6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7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8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1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2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3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4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5000"/>
            <a:ext cx="4416552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3" y="2819399"/>
            <a:ext cx="4416552" cy="33528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0" y="1905000"/>
            <a:ext cx="4416552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0" y="2819399"/>
            <a:ext cx="4416552" cy="33528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956816">
              <a:defRPr sz="1600"/>
            </a:lvl5pPr>
            <a:lvl6pPr marL="1956816">
              <a:defRPr sz="1600"/>
            </a:lvl6pPr>
            <a:lvl7pPr marL="1956816">
              <a:defRPr sz="1600"/>
            </a:lvl7pPr>
            <a:lvl8pPr marL="1956816">
              <a:defRPr sz="1600"/>
            </a:lvl8pPr>
            <a:lvl9pPr marL="1956816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5/8/2019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8249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56" name="line" descr="Line graphic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57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8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9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0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1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2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3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4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5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6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7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8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5/8/2019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3156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5/8/2019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05966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2413" y="3429000"/>
            <a:ext cx="2743200" cy="2743200"/>
          </a:xfrm>
        </p:spPr>
        <p:txBody>
          <a:bodyPr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0022" y="1905000"/>
            <a:ext cx="5669280" cy="4038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grpSp>
        <p:nvGrpSpPr>
          <p:cNvPr id="615" name="frame" descr="Box graphic"/>
          <p:cNvGrpSpPr/>
          <p:nvPr/>
        </p:nvGrpSpPr>
        <p:grpSpPr bwMode="invGray">
          <a:xfrm>
            <a:off x="4417839" y="1630821"/>
            <a:ext cx="6291028" cy="4575885"/>
            <a:chOff x="4417839" y="1630821"/>
            <a:chExt cx="6291028" cy="4575885"/>
          </a:xfrm>
        </p:grpSpPr>
        <p:grpSp>
          <p:nvGrpSpPr>
            <p:cNvPr id="616" name="Group 615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</p:grpSpPr>
          <p:grpSp>
            <p:nvGrpSpPr>
              <p:cNvPr id="768" name="Group 76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844" name="Freeform 84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5" name="Freeform 84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6" name="Freeform 84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7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8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9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0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1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2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3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4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5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6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7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8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9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0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1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2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3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4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5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6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7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8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9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0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1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2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3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4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5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6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7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8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9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0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1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2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3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4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5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6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7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8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9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0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1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2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3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4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5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6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7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8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9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0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1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2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3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4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5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6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7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8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9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0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1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2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3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4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5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6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7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9" name="Group 76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770" name="Freeform 76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1" name="Freeform 77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2" name="Freeform 77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3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4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5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6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7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8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9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0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1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2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3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4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5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6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7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8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9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0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1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2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3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4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5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6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7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8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9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0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1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2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3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4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5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6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7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8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9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0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1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2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3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4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5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6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7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8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9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0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1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2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3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4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5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6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7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8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9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0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1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2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3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4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5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6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7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8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9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0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1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2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3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7" name="Group 616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</p:grpSpPr>
          <p:grpSp>
            <p:nvGrpSpPr>
              <p:cNvPr id="618" name="Group 61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94" name="Freeform 69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5" name="Freeform 69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6" name="Freeform 69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7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8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9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0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1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2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3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4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5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6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7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8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9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0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1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2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3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4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5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6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7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8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9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0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1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2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3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4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5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6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7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8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9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0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1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2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3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4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5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6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7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8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9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0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1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2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3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4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5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6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7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8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9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0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1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2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3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4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5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6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7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8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9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0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1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2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3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4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5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6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7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9" name="Group 61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20" name="Freeform 61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1" name="Freeform 62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2" name="Freeform 62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3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4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5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6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7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8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9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0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1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2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3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4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5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6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7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8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9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0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1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2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3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4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5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6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7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8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9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0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1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2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3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4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5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6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7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8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9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0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1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2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3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4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5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6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7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8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9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0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1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2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3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4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5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6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7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8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9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0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1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2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3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4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5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6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7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8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9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0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1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2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3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5/8/2019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62116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1745838" y="1884311"/>
            <a:ext cx="5669280" cy="4041648"/>
          </a:xfrm>
          <a:solidFill>
            <a:schemeClr val="bg1"/>
          </a:solidFill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grpSp>
        <p:nvGrpSpPr>
          <p:cNvPr id="614" name="frame" descr="Box graphic"/>
          <p:cNvGrpSpPr/>
          <p:nvPr/>
        </p:nvGrpSpPr>
        <p:grpSpPr bwMode="invGray">
          <a:xfrm flipH="1">
            <a:off x="1447500" y="1630821"/>
            <a:ext cx="6291028" cy="4575885"/>
            <a:chOff x="4417839" y="1630821"/>
            <a:chExt cx="6291028" cy="4575885"/>
          </a:xfrm>
        </p:grpSpPr>
        <p:grpSp>
          <p:nvGrpSpPr>
            <p:cNvPr id="615" name="Group 614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</p:grpSpPr>
          <p:grpSp>
            <p:nvGrpSpPr>
              <p:cNvPr id="767" name="Group 76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843" name="Freeform 84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4" name="Freeform 84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5" name="Freeform 84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6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7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8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9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0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1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2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3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4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5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6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7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8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9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0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1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2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3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4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5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6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7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8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9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0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1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2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3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4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5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6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7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8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9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0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1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2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3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4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5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6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7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8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9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0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1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2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3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4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5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6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7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8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9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0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1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2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3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4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5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6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7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8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9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0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1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2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3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4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5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6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8" name="Group 76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769" name="Freeform 76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0" name="Freeform 76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1" name="Freeform 77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2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3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4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5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6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7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8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9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0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1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2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3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4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5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6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7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8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9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0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1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2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3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4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5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6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7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8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9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0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1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2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3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4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5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6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7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8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9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0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1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2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3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4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5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6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7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8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9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0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1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2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3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4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5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6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7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8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9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0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1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2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3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4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5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6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7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8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9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0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1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2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6" name="Group 615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</p:grpSpPr>
          <p:grpSp>
            <p:nvGrpSpPr>
              <p:cNvPr id="617" name="Group 61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93" name="Freeform 69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4" name="Freeform 69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5" name="Freeform 69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6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7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8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9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0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1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2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3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4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5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6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7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8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9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0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1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2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3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4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5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6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7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8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9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0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1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2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3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4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5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6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7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8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9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0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1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2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3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4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5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6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7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8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9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0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1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2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3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4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5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6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7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8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9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0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1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2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3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4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5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6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7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8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9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0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1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2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3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4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5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6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8" name="Group 61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19" name="Freeform 61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0" name="Freeform 61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1" name="Freeform 62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2" name="Freeform 621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3" name="Freeform 622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4" name="Freeform 623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5" name="Freeform 624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6" name="Freeform 625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7" name="Freeform 626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8" name="Freeform 627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9" name="Freeform 628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0" name="Freeform 629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1" name="Freeform 630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2" name="Freeform 631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3" name="Freeform 632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4" name="Freeform 633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5" name="Freeform 634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6" name="Freeform 635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7" name="Freeform 636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8" name="Freeform 637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9" name="Freeform 638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0" name="Freeform 639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1" name="Freeform 640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2" name="Freeform 641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3" name="Freeform 642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4" name="Freeform 643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5" name="Freeform 644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6" name="Freeform 645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7" name="Freeform 646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8" name="Freeform 647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9" name="Freeform 648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0" name="Freeform 649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1" name="Freeform 650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2" name="Freeform 651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3" name="Freeform 652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4" name="Freeform 653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5" name="Freeform 654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6" name="Freeform 655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7" name="Freeform 656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8" name="Freeform 657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9" name="Freeform 658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0" name="Freeform 659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1" name="Freeform 660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2" name="Freeform 661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3" name="Freeform 662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4" name="Freeform 663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5" name="Freeform 664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6" name="Freeform 665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7" name="Freeform 666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8" name="Freeform 667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9" name="Freeform 668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0" name="Freeform 669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1" name="Freeform 670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2" name="Freeform 671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3" name="Freeform 672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4" name="Freeform 673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5" name="Freeform 674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6" name="Freeform 675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7" name="Freeform 676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8" name="Freeform 677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9" name="Freeform 678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0" name="Freeform 679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1" name="Freeform 680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2" name="Freeform 681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3" name="Freeform 682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4" name="Freeform 683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5" name="Freeform 684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6" name="Freeform 685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7" name="Freeform 686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8" name="Freeform 687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9" name="Freeform 688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0" name="Freeform 689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1" name="Freeform 690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2" name="Freeform 691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5959" y="3411748"/>
            <a:ext cx="2743200" cy="2743200"/>
          </a:xfrm>
        </p:spPr>
        <p:txBody>
          <a:bodyPr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5/8/2019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17694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7" name="line" descr="Line graphic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8" name="Freeform 7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1956816">
              <a:defRPr/>
            </a:lvl6pPr>
            <a:lvl7pPr marL="1956816">
              <a:defRPr/>
            </a:lvl7pPr>
            <a:lvl8pPr marL="1956816">
              <a:defRPr/>
            </a:lvl8pPr>
            <a:lvl9pPr marL="1956816"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5/8/2019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26793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61612" y="274639"/>
            <a:ext cx="1371600" cy="590174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7" name="line" descr="Line graphic"/>
          <p:cNvGrpSpPr/>
          <p:nvPr/>
        </p:nvGrpSpPr>
        <p:grpSpPr bwMode="invGray">
          <a:xfrm rot="5400000">
            <a:off x="6864412" y="3472598"/>
            <a:ext cx="6492240" cy="64008"/>
            <a:chOff x="1522413" y="1514475"/>
            <a:chExt cx="10569575" cy="64008"/>
          </a:xfrm>
        </p:grpSpPr>
        <p:sp>
          <p:nvSpPr>
            <p:cNvPr id="8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9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08012" y="277813"/>
            <a:ext cx="9144001" cy="5898573"/>
          </a:xfrm>
        </p:spPr>
        <p:txBody>
          <a:bodyPr vert="eaVert"/>
          <a:lstStyle>
            <a:lvl5pPr>
              <a:defRPr/>
            </a:lvl5pPr>
            <a:lvl6pPr marL="1261872" indent="0">
              <a:buNone/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dirty="0"/>
              <a:t>Click to edit Master text styles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  <a:p>
            <a:pPr lvl="3"/>
            <a:r>
              <a:rPr dirty="0"/>
              <a:t>Fourth level</a:t>
            </a:r>
          </a:p>
          <a:p>
            <a:pPr lvl="4"/>
            <a:r>
              <a:rPr dirty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5/8/2019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1179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4" y="1905000"/>
            <a:ext cx="91440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1"/>
            <a:ext cx="632459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75612" y="6400801"/>
            <a:ext cx="124385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E8FB1-0A7A-443E-AAF7-31D4FA1AA312}" type="datetimeFigureOut">
              <a:rPr lang="en-US" smtClean="0"/>
              <a:pPr/>
              <a:t>5/8/2019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523412" y="6400801"/>
            <a:ext cx="1143002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BA54BD-C84D-46CE-8B72-31BFB26ABA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6364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76072" indent="-27432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046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332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618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9476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762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2" Type="http://schemas.microsoft.com/office/2007/relationships/media" Target="../media/media2.m4a"/><Relationship Id="rId1" Type="http://schemas.openxmlformats.org/officeDocument/2006/relationships/tags" Target="../tags/tag1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2.png"/><Relationship Id="rId5" Type="http://schemas.openxmlformats.org/officeDocument/2006/relationships/hyperlink" Target="https://unsplash.com/photos/bq31L0jQAjU?utm_source=unsplash&amp;utm_medium=referral&amp;utm_content=creditCopyText" TargetMode="Externa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6.xml"/><Relationship Id="rId7" Type="http://schemas.openxmlformats.org/officeDocument/2006/relationships/hyperlink" Target="https://nursingeducationnetwork.net/" TargetMode="Externa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hyperlink" Target="https://nursingeducationnetwork.net/2016/11/15/heutagogy-the-third-gogy/" TargetMode="External"/><Relationship Id="rId5" Type="http://schemas.openxmlformats.org/officeDocument/2006/relationships/hyperlink" Target="https://nursingeducationnetwork.net/2016/05/24/adult-learning/" TargetMode="External"/><Relationship Id="rId4" Type="http://schemas.openxmlformats.org/officeDocument/2006/relationships/hyperlink" Target="http://www.psy.gla.ac.uk/~steve/pr/Heutagogy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521" y="685800"/>
            <a:ext cx="10143604" cy="2667000"/>
          </a:xfrm>
        </p:spPr>
        <p:txBody>
          <a:bodyPr/>
          <a:lstStyle/>
          <a:p>
            <a:br>
              <a:rPr lang="en-US" sz="3200" dirty="0"/>
            </a:br>
            <a:br>
              <a:rPr lang="en-US" sz="3200" dirty="0"/>
            </a:br>
            <a:br>
              <a:rPr lang="en-US" sz="3200" dirty="0"/>
            </a:br>
            <a:br>
              <a:rPr lang="en-US" sz="3200" dirty="0"/>
            </a:br>
            <a:br>
              <a:rPr lang="en-US" sz="3200" dirty="0"/>
            </a:br>
            <a:r>
              <a:rPr lang="en-AU" b="1" dirty="0"/>
              <a:t>Adult Learning(Andragogy)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Microlearning Sessions by Nursing Education Network 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68A25DCB-C909-4A61-90CA-3A4F8C817A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68125" y="63373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111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1407">
        <p:fade/>
      </p:transition>
    </mc:Choice>
    <mc:Fallback>
      <p:transition spd="med" advTm="1140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Learning Outcomes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Introduce and provide an overview of adult learning theory:</a:t>
            </a:r>
          </a:p>
          <a:p>
            <a:r>
              <a:rPr lang="en-US" dirty="0"/>
              <a:t>Knowles 4 principles</a:t>
            </a:r>
          </a:p>
          <a:p>
            <a:r>
              <a:rPr lang="en-US" dirty="0"/>
              <a:t>Lifelong learning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0FEC071F-78E7-4D4D-A947-5021E0202D4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68125" y="6337300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285360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4364">
        <p:fade/>
      </p:transition>
    </mc:Choice>
    <mc:Fallback>
      <p:transition spd="med" advTm="1436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698886"/>
            <a:ext cx="9143998" cy="1020762"/>
          </a:xfrm>
        </p:spPr>
        <p:txBody>
          <a:bodyPr>
            <a:normAutofit fontScale="90000"/>
          </a:bodyPr>
          <a:lstStyle/>
          <a:p>
            <a:br>
              <a:rPr lang="en-AU" b="1" dirty="0"/>
            </a:br>
            <a:br>
              <a:rPr lang="en-AU" b="1" dirty="0"/>
            </a:br>
            <a:r>
              <a:rPr lang="en-AU" b="1" dirty="0"/>
              <a:t>Knowles’ 4 Principles Of Andragogy</a:t>
            </a:r>
            <a:br>
              <a:rPr lang="en-AU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060" y="6337300"/>
            <a:ext cx="12467754" cy="762000"/>
          </a:xfrm>
        </p:spPr>
        <p:txBody>
          <a:bodyPr>
            <a:normAutofit/>
          </a:bodyPr>
          <a:lstStyle/>
          <a:p>
            <a:r>
              <a:rPr lang="en-US" sz="1600" dirty="0"/>
              <a:t>Key Reference: </a:t>
            </a:r>
            <a:r>
              <a:rPr lang="en-AU" sz="1600" dirty="0"/>
              <a:t>Knowles, M. S., Holton III, E. F., &amp; Swanson, R. A. (2014). </a:t>
            </a:r>
            <a:r>
              <a:rPr lang="en-AU" sz="1600" i="1" dirty="0"/>
              <a:t>The adult learner: The definitive classic in adult education and human  </a:t>
            </a:r>
          </a:p>
          <a:p>
            <a:r>
              <a:rPr lang="en-AU" sz="1600" i="1" dirty="0"/>
              <a:t>                                resource development</a:t>
            </a:r>
            <a:r>
              <a:rPr lang="en-AU" sz="1600" dirty="0"/>
              <a:t>. Routledge</a:t>
            </a:r>
            <a:r>
              <a:rPr lang="en-AU" dirty="0"/>
              <a:t>.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4" y="1957594"/>
            <a:ext cx="4860030" cy="3352801"/>
          </a:xfrm>
        </p:spPr>
        <p:txBody>
          <a:bodyPr>
            <a:normAutofit fontScale="62500" lnSpcReduction="20000"/>
          </a:bodyPr>
          <a:lstStyle/>
          <a:p>
            <a:pPr marL="457200" indent="-457200" fontAlgn="base">
              <a:buFont typeface="+mj-lt"/>
              <a:buAutoNum type="arabicPeriod"/>
            </a:pPr>
            <a:r>
              <a:rPr lang="en-AU" sz="2900" b="1" dirty="0"/>
              <a:t>Engagement</a:t>
            </a:r>
            <a:r>
              <a:rPr lang="en-AU" sz="2900" dirty="0"/>
              <a:t>: Adults need to be involved in the planning and evaluation of their instruction.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en-AU" sz="2900" b="1" dirty="0"/>
              <a:t>Experiential</a:t>
            </a:r>
            <a:r>
              <a:rPr lang="en-AU" sz="2900" dirty="0"/>
              <a:t>: The opportunity and learning culture to test, succeed and also make mistakes.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en-AU" sz="2900" b="1" dirty="0"/>
              <a:t>Work relevan</a:t>
            </a:r>
            <a:r>
              <a:rPr lang="en-AU" sz="2900" dirty="0"/>
              <a:t>t: Adults are most interested in learning that has relevance and impact to their job or personal life.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en-AU" sz="2900" b="1" dirty="0"/>
              <a:t>Problem-</a:t>
            </a:r>
            <a:r>
              <a:rPr lang="en-AU" sz="2900" b="1" dirty="0" err="1"/>
              <a:t>centered</a:t>
            </a:r>
            <a:r>
              <a:rPr lang="en-AU" sz="2900" b="1" dirty="0"/>
              <a:t>: </a:t>
            </a:r>
            <a:r>
              <a:rPr lang="en-AU" sz="2900" dirty="0"/>
              <a:t>Learner focused with a facilitator guiding the learning as opposed to a traditional teacher delivered content-oriented delivery.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4D7A816-AB7A-4ABE-84CD-709040DB43B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0476" y="1943637"/>
            <a:ext cx="5150049" cy="29707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210CCF2-E755-42F1-A767-F150B5F3EC9D}"/>
              </a:ext>
            </a:extLst>
          </p:cNvPr>
          <p:cNvSpPr txBox="1"/>
          <p:nvPr/>
        </p:nvSpPr>
        <p:spPr>
          <a:xfrm>
            <a:off x="8038628" y="4928857"/>
            <a:ext cx="326945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AU" sz="1000" dirty="0"/>
              <a:t>Photo by </a:t>
            </a:r>
            <a:r>
              <a:rPr lang="en-AU" sz="1000" dirty="0">
                <a:hlinkClick r:id="rId5"/>
              </a:rPr>
              <a:t>"My Life Through A Lens“</a:t>
            </a:r>
            <a:r>
              <a:rPr lang="en-AU" sz="1000" dirty="0"/>
              <a:t> [@Unsplash.com]</a:t>
            </a: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4A39C12A-F843-41AB-8B2D-C93B678011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68125" y="63373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1513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24690">
        <p:fade/>
      </p:transition>
    </mc:Choice>
    <mc:Fallback>
      <p:transition spd="med" advTm="12469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F68C361-5037-4AC8-90C1-D2F41B8F104B}"/>
              </a:ext>
            </a:extLst>
          </p:cNvPr>
          <p:cNvSpPr/>
          <p:nvPr/>
        </p:nvSpPr>
        <p:spPr>
          <a:xfrm>
            <a:off x="405780" y="2132856"/>
            <a:ext cx="11089232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 err="1"/>
              <a:t>Hase</a:t>
            </a:r>
            <a:r>
              <a:rPr lang="en-AU" dirty="0"/>
              <a:t>, S., &amp; Kenyon, C. (2000). </a:t>
            </a:r>
            <a:r>
              <a:rPr lang="en-AU" dirty="0">
                <a:hlinkClick r:id="rId4"/>
              </a:rPr>
              <a:t>From andragogy to heutagogy</a:t>
            </a:r>
            <a:r>
              <a:rPr lang="en-AU" dirty="0"/>
              <a:t>. </a:t>
            </a:r>
            <a:r>
              <a:rPr lang="en-AU" i="1" dirty="0" err="1"/>
              <a:t>Ultibase</a:t>
            </a:r>
            <a:r>
              <a:rPr lang="en-AU" i="1" dirty="0"/>
              <a:t> Articles</a:t>
            </a:r>
            <a:r>
              <a:rPr lang="en-AU" dirty="0"/>
              <a:t>, </a:t>
            </a:r>
            <a:r>
              <a:rPr lang="en-AU" i="1" dirty="0"/>
              <a:t>5</a:t>
            </a:r>
            <a:r>
              <a:rPr lang="en-AU" dirty="0"/>
              <a:t>(3), 1-10.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Knowles, M. S., Holton III, E. F., &amp; Swanson, R. A. (2014). </a:t>
            </a:r>
            <a:r>
              <a:rPr lang="en-AU" i="1" dirty="0"/>
              <a:t>The adult learner: The definitive classic in adult education and human resource development</a:t>
            </a:r>
            <a:r>
              <a:rPr lang="en-AU" dirty="0"/>
              <a:t>. Routledge.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Nursing Education Network. (2016). </a:t>
            </a:r>
            <a:r>
              <a:rPr lang="en-AU" dirty="0">
                <a:hlinkClick r:id="rId5"/>
              </a:rPr>
              <a:t>Adult Learning (</a:t>
            </a:r>
            <a:r>
              <a:rPr lang="en-AU" dirty="0" err="1">
                <a:hlinkClick r:id="rId5"/>
              </a:rPr>
              <a:t>Androgogy</a:t>
            </a:r>
            <a:r>
              <a:rPr lang="en-AU" dirty="0">
                <a:solidFill>
                  <a:schemeClr val="accent1">
                    <a:lumMod val="75000"/>
                  </a:schemeClr>
                </a:solidFill>
              </a:rPr>
              <a:t>)</a:t>
            </a:r>
            <a:r>
              <a:rPr lang="en-AU" dirty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Nursing Education Network. (2016) </a:t>
            </a:r>
            <a:r>
              <a:rPr lang="en-AU" dirty="0">
                <a:hlinkClick r:id="rId6"/>
              </a:rPr>
              <a:t>Heutagogy: The Third </a:t>
            </a:r>
            <a:r>
              <a:rPr lang="en-AU" dirty="0" err="1">
                <a:hlinkClick r:id="rId6"/>
              </a:rPr>
              <a:t>Gogy</a:t>
            </a:r>
            <a:r>
              <a:rPr lang="en-AU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Visit </a:t>
            </a:r>
            <a:r>
              <a:rPr lang="en-AU" dirty="0">
                <a:hlinkClick r:id="rId7"/>
              </a:rPr>
              <a:t>Nursing Education Network </a:t>
            </a:r>
            <a:r>
              <a:rPr lang="en-AU" dirty="0"/>
              <a:t>for more nursing and healthcare education theory.</a:t>
            </a:r>
          </a:p>
          <a:p>
            <a:pPr fontAlgn="base"/>
            <a:endParaRPr lang="en-AU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sz="1400" dirty="0"/>
          </a:p>
          <a:p>
            <a:endParaRPr lang="en-US" dirty="0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1BBB7BC5-D26B-4706-9F78-A423705111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668125" y="63373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8949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5324">
        <p:fade/>
      </p:transition>
    </mc:Choice>
    <mc:Fallback>
      <p:transition spd="med" advTm="1532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6|1.6|1.7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halkboard 16x9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/>
        </a:blipFill>
      </a:bgFillStyleLst>
    </a:fmtScheme>
  </a:themeElements>
  <a:objectDefaults>
    <a:spDef>
      <a:spPr>
        <a:ln>
          <a:miter lim="800000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TF00001018.potx" id="{D19C2884-2C55-4C1A-A5C2-5D03FF1F35A4}" vid="{5F7A9C6A-558C-4654-B762-2F22BC904FAE}"/>
    </a:ext>
  </a:extLst>
</a:theme>
</file>

<file path=ppt/theme/theme2.xml><?xml version="1.0" encoding="utf-8"?>
<a:theme xmlns:a="http://schemas.openxmlformats.org/drawingml/2006/main" name="Office Them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Chalkboard education presentation (widescreen)</Template>
  <TotalTime>1524</TotalTime>
  <Words>120</Words>
  <Application>Microsoft Office PowerPoint</Application>
  <PresentationFormat>Custom</PresentationFormat>
  <Paragraphs>25</Paragraphs>
  <Slides>4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Consolas</vt:lpstr>
      <vt:lpstr>Corbel</vt:lpstr>
      <vt:lpstr>Chalkboard 16x9</vt:lpstr>
      <vt:lpstr>     Adult Learning(Andragogy)</vt:lpstr>
      <vt:lpstr>Key Learning Outcomes</vt:lpstr>
      <vt:lpstr>  Knowles’ 4 Principles Of Andragogy 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Education in Healthcare </dc:title>
  <dc:creator>Paul Ross</dc:creator>
  <cp:lastModifiedBy>Paul Ross</cp:lastModifiedBy>
  <cp:revision>52</cp:revision>
  <dcterms:created xsi:type="dcterms:W3CDTF">2019-04-28T09:15:55Z</dcterms:created>
  <dcterms:modified xsi:type="dcterms:W3CDTF">2019-05-09T07:39:24Z</dcterms:modified>
</cp:coreProperties>
</file>