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60" r:id="rId4"/>
    <p:sldId id="272" r:id="rId5"/>
    <p:sldId id="261" r:id="rId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599" autoAdjust="0"/>
  </p:normalViewPr>
  <p:slideViewPr>
    <p:cSldViewPr>
      <p:cViewPr varScale="1">
        <p:scale>
          <a:sx n="83" d="100"/>
          <a:sy n="83" d="100"/>
        </p:scale>
        <p:origin x="171" y="4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7/8/2019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7/8/2019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2A70B-78F2-4DCF-B53B-C990D2FAFB8A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9730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2A70B-78F2-4DCF-B53B-C990D2FAFB8A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39532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2A70B-78F2-4DCF-B53B-C990D2FAFB8A}" type="slidenum">
              <a:rPr lang="en-AU" smtClean="0"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37232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6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5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8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0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6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grpSp>
        <p:nvGrpSpPr>
          <p:cNvPr id="615" name="frame" descr="Box graphic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614" name="frame" descr="Box graphic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7/8/2019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7/8/2019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nsplash.com/search/photos/team?utm_source=unsplash&amp;utm_medium=referral&amp;utm_content=creditCopyText" TargetMode="External"/><Relationship Id="rId3" Type="http://schemas.openxmlformats.org/officeDocument/2006/relationships/slideLayout" Target="../slideLayouts/slideLayout5.xml"/><Relationship Id="rId7" Type="http://schemas.openxmlformats.org/officeDocument/2006/relationships/hyperlink" Target="https://unsplash.com/@youxventures?utm_source=unsplash&amp;utm_medium=referral&amp;utm_content=creditCopyText" TargetMode="Externa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hyperlink" Target="http://org.sagepub.com/content/7/2/225.full.pdf" TargetMode="External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jpeg"/><Relationship Id="rId5" Type="http://schemas.openxmlformats.org/officeDocument/2006/relationships/hyperlink" Target="https://nursingeducationnetwork.net/2016/08/11/communities-of-practice-cop-by-etienne-wenger/" TargetMode="External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enger-trayner.com/introduction-to-communities-of-practice/" TargetMode="External"/><Relationship Id="rId3" Type="http://schemas.openxmlformats.org/officeDocument/2006/relationships/slideLayout" Target="../slideLayouts/slideLayout6.xml"/><Relationship Id="rId7" Type="http://schemas.openxmlformats.org/officeDocument/2006/relationships/hyperlink" Target="http://org.sagepub.com/content/7/2/225.full.pdf" TargetMode="Externa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books.google.com.au/books?id=heBZpgYUKdAC&amp;dq=Communities+of+Practice:+Learning,+Meaning,+and+Identity&amp;printsec=frontcover&amp;q=&amp;redir_esc=y&amp;hl=en#v=onepage&amp;q=Communities%20of%20Practice%3A%20Learning%2C%20Meaning%2C%20and%20Identity&amp;f=false" TargetMode="External"/><Relationship Id="rId5" Type="http://schemas.openxmlformats.org/officeDocument/2006/relationships/hyperlink" Target="https://amzn.to/2IjWknE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://nursingeducationnetwork.net/2016/08/11/communities-of-practice-cop-by-etienne-wenger/" TargetMode="External"/><Relationship Id="rId9" Type="http://schemas.openxmlformats.org/officeDocument/2006/relationships/hyperlink" Target="https://nursingeducationnetwork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21" y="685800"/>
            <a:ext cx="9394427" cy="2667000"/>
          </a:xfrm>
        </p:spPr>
        <p:txBody>
          <a:bodyPr/>
          <a:lstStyle/>
          <a:p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r>
              <a:rPr lang="en-US" sz="4800" dirty="0"/>
              <a:t>Social Learning Theory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Microlearning Sessions by Nursing Education Network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753FA1-96A3-47AA-A933-B652ECC71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542" y="193840"/>
            <a:ext cx="908383" cy="90838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8D18E66-1E03-435B-906F-38DAFF003A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370">
        <p:fade/>
      </p:transition>
    </mc:Choice>
    <mc:Fallback>
      <p:transition spd="med" advTm="93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Learning Outcomes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Introduce and provide an overview of social learning theory: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Describe social learning theory and key concepts</a:t>
            </a:r>
          </a:p>
          <a:p>
            <a:r>
              <a:rPr lang="en-US" dirty="0"/>
              <a:t>Communities of Practice by Etienne Wenger</a:t>
            </a:r>
          </a:p>
          <a:p>
            <a:r>
              <a:rPr lang="en-US" dirty="0"/>
              <a:t>Share key learning resources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2EE2E70-8647-424E-B924-4A26B19D24E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620">
        <p:fade/>
      </p:transition>
    </mc:Choice>
    <mc:Fallback>
      <p:transition spd="med" advTm="156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Learning Theory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6096000"/>
            <a:ext cx="11161240" cy="762000"/>
          </a:xfrm>
        </p:spPr>
        <p:txBody>
          <a:bodyPr>
            <a:normAutofit/>
          </a:bodyPr>
          <a:lstStyle/>
          <a:p>
            <a:r>
              <a:rPr lang="en-US" sz="1600" dirty="0"/>
              <a:t>Key Reference: </a:t>
            </a:r>
            <a:r>
              <a:rPr lang="en-AU" sz="1600" dirty="0"/>
              <a:t>Wenger, E. (2000). </a:t>
            </a:r>
            <a:r>
              <a:rPr lang="en-AU" sz="1600" dirty="0">
                <a:hlinkClick r:id="rId5"/>
              </a:rPr>
              <a:t>Communities of practice and social learning systems</a:t>
            </a:r>
            <a:r>
              <a:rPr lang="en-AU" sz="1600" dirty="0"/>
              <a:t>. </a:t>
            </a:r>
            <a:r>
              <a:rPr lang="en-AU" sz="1600" i="1" dirty="0"/>
              <a:t>Organization</a:t>
            </a:r>
            <a:r>
              <a:rPr lang="en-AU" sz="1600" dirty="0"/>
              <a:t>, </a:t>
            </a:r>
            <a:r>
              <a:rPr lang="en-AU" sz="1600" i="1" dirty="0"/>
              <a:t>7</a:t>
            </a:r>
            <a:r>
              <a:rPr lang="en-AU" sz="1600" dirty="0"/>
              <a:t>(2), 225-246</a:t>
            </a:r>
            <a:r>
              <a:rPr lang="en-US" sz="1600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5754" y="1916832"/>
            <a:ext cx="5916810" cy="3640833"/>
          </a:xfrm>
        </p:spPr>
        <p:txBody>
          <a:bodyPr>
            <a:normAutofit fontScale="92500" lnSpcReduction="20000"/>
          </a:bodyPr>
          <a:lstStyle/>
          <a:p>
            <a:r>
              <a:rPr lang="en-AU" sz="2600" dirty="0"/>
              <a:t>Learning is a social process according to Wenger (1999).</a:t>
            </a:r>
          </a:p>
          <a:p>
            <a:r>
              <a:rPr lang="en-AU" sz="2600" dirty="0"/>
              <a:t>Wenger explains that part of being human is the willingness or desire to form communities, and through these are the essential components of learning opportunities.</a:t>
            </a:r>
          </a:p>
          <a:p>
            <a:r>
              <a:rPr lang="en-AU" sz="2600" dirty="0"/>
              <a:t>Being part of this community is what Wenger (2000) calls “social learning systems, to create a view of knowing and practice as meaning”. </a:t>
            </a:r>
            <a:r>
              <a:rPr lang="en-AU" dirty="0"/>
              <a:t> 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DA9C88-A328-4FC8-AF1B-F0E17A05FE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8002" y="1972590"/>
            <a:ext cx="3822523" cy="25483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C3B147-6869-4A0D-B2B4-140F99A53D58}"/>
              </a:ext>
            </a:extLst>
          </p:cNvPr>
          <p:cNvSpPr txBox="1"/>
          <p:nvPr/>
        </p:nvSpPr>
        <p:spPr>
          <a:xfrm>
            <a:off x="9046740" y="4545257"/>
            <a:ext cx="4032448" cy="21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900" dirty="0"/>
              <a:t>Photo by </a:t>
            </a:r>
            <a:r>
              <a:rPr lang="en-AU" sz="900" dirty="0">
                <a:hlinkClick r:id="rId7"/>
              </a:rPr>
              <a:t>You X Ventures</a:t>
            </a:r>
            <a:r>
              <a:rPr lang="en-AU" sz="900" dirty="0"/>
              <a:t> on </a:t>
            </a:r>
            <a:r>
              <a:rPr lang="en-AU" sz="900" dirty="0">
                <a:hlinkClick r:id="rId8"/>
              </a:rPr>
              <a:t>Unsplash</a:t>
            </a:r>
            <a:endParaRPr lang="en-AU" sz="900" dirty="0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5DEA0A42-FE67-4BC7-90C5-84F22AD3FC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5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4180">
        <p:fade/>
      </p:transition>
    </mc:Choice>
    <mc:Fallback>
      <p:transition spd="med" advTm="541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AU" b="1" dirty="0"/>
              <a:t>Community of Practice (CoP’s)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916" y="6261100"/>
            <a:ext cx="11161240" cy="762000"/>
          </a:xfrm>
        </p:spPr>
        <p:txBody>
          <a:bodyPr>
            <a:normAutofit/>
          </a:bodyPr>
          <a:lstStyle/>
          <a:p>
            <a:r>
              <a:rPr lang="en-US" sz="1600" dirty="0"/>
              <a:t>Key Reference: Nursing Education Network. (2019). </a:t>
            </a:r>
            <a:r>
              <a:rPr lang="en-AU" sz="1600" dirty="0">
                <a:hlinkClick r:id="rId5"/>
              </a:rPr>
              <a:t>Communities of Practice (CoP) by Etienne Wenger</a:t>
            </a:r>
            <a:r>
              <a:rPr lang="en-US" sz="1600" b="1" dirty="0"/>
              <a:t>.</a:t>
            </a:r>
            <a:endParaRPr lang="en-AU" sz="1600" b="1" dirty="0"/>
          </a:p>
          <a:p>
            <a:endParaRPr lang="en-US" sz="1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5860" y="1704841"/>
            <a:ext cx="6768752" cy="4666530"/>
          </a:xfrm>
        </p:spPr>
        <p:txBody>
          <a:bodyPr>
            <a:normAutofit/>
          </a:bodyPr>
          <a:lstStyle/>
          <a:p>
            <a:pPr fontAlgn="base"/>
            <a:r>
              <a:rPr lang="en-AU" dirty="0"/>
              <a:t>A community of practice is formed by people interacting and sharing a process or passion of collective learning. </a:t>
            </a:r>
          </a:p>
          <a:p>
            <a:pPr fontAlgn="base"/>
            <a:r>
              <a:rPr lang="en-AU" dirty="0"/>
              <a:t>Wenger uses the terminology of social competence and personal experience for social learning that is classified into three modes of engagement, imagination and alignment.</a:t>
            </a:r>
          </a:p>
          <a:p>
            <a:pPr fontAlgn="base"/>
            <a:r>
              <a:rPr lang="en-AU" dirty="0"/>
              <a:t>New terminology for online communities of practice are eCoP’s (electronic) and vCOP (virtual). </a:t>
            </a:r>
          </a:p>
          <a:p>
            <a:pPr marL="0" indent="0" fontAlgn="base">
              <a:buNone/>
            </a:pPr>
            <a:endParaRPr lang="en-AU" dirty="0"/>
          </a:p>
          <a:p>
            <a:pPr marL="0" indent="0" fontAlgn="base">
              <a:buNone/>
            </a:pPr>
            <a:endParaRPr lang="en-AU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646A31-95CB-482F-97D4-A197AE2EC3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48925" y="1784781"/>
            <a:ext cx="3824000" cy="2525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A3B4E330-690F-439A-AB6F-C1BC712BC8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31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9644">
        <p:fade/>
      </p:transition>
    </mc:Choice>
    <mc:Fallback>
      <p:transition spd="med" advTm="696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68C361-5037-4AC8-90C1-D2F41B8F104B}"/>
              </a:ext>
            </a:extLst>
          </p:cNvPr>
          <p:cNvSpPr/>
          <p:nvPr/>
        </p:nvSpPr>
        <p:spPr>
          <a:xfrm>
            <a:off x="765820" y="1988840"/>
            <a:ext cx="1108923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AU" dirty="0"/>
              <a:t>Nursing Education Network. (2016). </a:t>
            </a:r>
            <a:r>
              <a:rPr lang="en-AU" dirty="0">
                <a:hlinkClick r:id="rId4"/>
              </a:rPr>
              <a:t>Communities of Practice (CoP) by Etienne Wenger</a:t>
            </a:r>
            <a:r>
              <a:rPr lang="en-AU" dirty="0"/>
              <a:t>. </a:t>
            </a:r>
          </a:p>
          <a:p>
            <a:pPr fontAlgn="base"/>
            <a:endParaRPr lang="en-AU" dirty="0"/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AU" dirty="0"/>
              <a:t>Wenger, E. (1998). </a:t>
            </a:r>
            <a:r>
              <a:rPr lang="en-AU" dirty="0">
                <a:hlinkClick r:id="rId5"/>
              </a:rPr>
              <a:t>Communities of Practice: Learning, meaning, and identity</a:t>
            </a:r>
            <a:r>
              <a:rPr lang="en-AU" dirty="0"/>
              <a:t>. Cambridge University press. [</a:t>
            </a:r>
            <a:r>
              <a:rPr lang="en-AU" dirty="0">
                <a:hlinkClick r:id="rId6"/>
              </a:rPr>
              <a:t>sample here</a:t>
            </a:r>
            <a:r>
              <a:rPr lang="en-AU" dirty="0"/>
              <a:t>]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endParaRPr lang="en-AU" dirty="0"/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AU" dirty="0"/>
              <a:t>Wenger, E. (2000). </a:t>
            </a:r>
            <a:r>
              <a:rPr lang="en-AU" dirty="0">
                <a:hlinkClick r:id="rId7"/>
              </a:rPr>
              <a:t>Communities of practice and social learning systems</a:t>
            </a:r>
            <a:r>
              <a:rPr lang="en-AU" dirty="0"/>
              <a:t>. </a:t>
            </a:r>
            <a:r>
              <a:rPr lang="en-AU" i="1" dirty="0"/>
              <a:t>Organization</a:t>
            </a:r>
            <a:r>
              <a:rPr lang="en-AU" dirty="0"/>
              <a:t>, </a:t>
            </a:r>
            <a:r>
              <a:rPr lang="en-AU" i="1" dirty="0"/>
              <a:t>7</a:t>
            </a:r>
            <a:r>
              <a:rPr lang="en-AU" dirty="0"/>
              <a:t>(2), 225-246.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endParaRPr lang="en-AU" i="1" dirty="0"/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AU" dirty="0"/>
              <a:t>Wenger, E. &amp; Wenger-</a:t>
            </a:r>
            <a:r>
              <a:rPr lang="en-AU" dirty="0" err="1"/>
              <a:t>Trayner</a:t>
            </a:r>
            <a:r>
              <a:rPr lang="en-AU" dirty="0"/>
              <a:t>, B. (2015). </a:t>
            </a:r>
            <a:r>
              <a:rPr lang="en-AU" dirty="0">
                <a:hlinkClick r:id="rId8"/>
              </a:rPr>
              <a:t>Introduction to communities of practice: </a:t>
            </a:r>
            <a:r>
              <a:rPr lang="en-AU" dirty="0"/>
              <a:t>A brief overview of the concept and its uses.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r>
              <a:rPr lang="en-AU" dirty="0"/>
              <a:t>       Visit </a:t>
            </a:r>
            <a:r>
              <a:rPr lang="en-AU" dirty="0">
                <a:hlinkClick r:id="rId9"/>
              </a:rPr>
              <a:t>Nursing Education Network </a:t>
            </a:r>
            <a:r>
              <a:rPr lang="en-AU" dirty="0"/>
              <a:t> blog for more nursing and healthcare education theory.</a:t>
            </a:r>
          </a:p>
          <a:p>
            <a:pPr fontAlgn="base"/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/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CC0CD39-FAED-4BF2-8C2B-9C448F1470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94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259">
        <p:fade/>
      </p:transition>
    </mc:Choice>
    <mc:Fallback>
      <p:transition spd="med" advTm="152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3.7|2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0001018.potx" id="{D19C2884-2C55-4C1A-A5C2-5D03FF1F35A4}" vid="{5F7A9C6A-558C-4654-B762-2F22BC904FAE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424</TotalTime>
  <Words>216</Words>
  <Application>Microsoft Office PowerPoint</Application>
  <PresentationFormat>Custom</PresentationFormat>
  <Paragraphs>36</Paragraphs>
  <Slides>5</Slides>
  <Notes>3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Consolas</vt:lpstr>
      <vt:lpstr>Corbel</vt:lpstr>
      <vt:lpstr>Wingdings</vt:lpstr>
      <vt:lpstr>Chalkboard 16x9</vt:lpstr>
      <vt:lpstr>    Social Learning Theory </vt:lpstr>
      <vt:lpstr>Key Learning Outcomes</vt:lpstr>
      <vt:lpstr>Social Learning Theory </vt:lpstr>
      <vt:lpstr>Community of Practice (CoP’s)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 in Healthcare</dc:title>
  <dc:creator>Paul Ross</dc:creator>
  <cp:lastModifiedBy>Paul Ross</cp:lastModifiedBy>
  <cp:revision>101</cp:revision>
  <dcterms:created xsi:type="dcterms:W3CDTF">2019-04-28T09:15:55Z</dcterms:created>
  <dcterms:modified xsi:type="dcterms:W3CDTF">2019-07-08T08:45:58Z</dcterms:modified>
</cp:coreProperties>
</file>